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notesMasterIdLst>
    <p:notesMasterId r:id="rId18"/>
  </p:notesMasterIdLst>
  <p:sldIdLst>
    <p:sldId id="265" r:id="rId2"/>
    <p:sldId id="308" r:id="rId3"/>
    <p:sldId id="310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0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EFDA"/>
    <a:srgbClr val="8EF0DD"/>
    <a:srgbClr val="91E3F3"/>
    <a:srgbClr val="A8F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5" autoAdjust="0"/>
  </p:normalViewPr>
  <p:slideViewPr>
    <p:cSldViewPr snapToGrid="0">
      <p:cViewPr varScale="1">
        <p:scale>
          <a:sx n="80" d="100"/>
          <a:sy n="80" d="100"/>
        </p:scale>
        <p:origin x="53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A23A6-94B5-47FF-B93F-2CA2EEDCA5DA}" type="datetimeFigureOut">
              <a:rPr lang="en-DE" smtClean="0"/>
              <a:t>16/12/2024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59869-F64C-400A-875C-B19910F8316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126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40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1787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1541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877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1216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355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413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740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809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624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79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100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1018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59869-F64C-400A-875C-B19910F8316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498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0EFFF-B121-45F8-9F9E-ADF27080A13B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6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78BB-1C9D-4E71-A6BB-B3818D2C1042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4B11-8834-494B-98D4-9E5CECD7E29D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27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BF98-4894-4005-90EE-26624E69203D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72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14902-7BCF-4D9C-9CDB-03BD07B90E7F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75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91CF-EFCB-45C7-8A01-187E1B938FEC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330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3C4B-8AE9-4FDC-93A8-30D0513AE322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00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286C-B8DC-4A04-9E81-79DE9FB460CC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00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9B49-217C-4624-9ADA-EC0667028452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7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B778E-7FD7-4572-AB0D-F559C0EFFD12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D66E-7B5F-421D-B14B-C4D269F64D49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0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E46A-EB95-4775-89B9-FA7CAB559E13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6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B7EF-B876-469B-832A-28DFB4DC4207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3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84F1-0C2D-406F-BE38-0D061BCC8133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4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2E38E-D631-4D87-B049-955A5305890C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48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AA859-5033-4CFA-8604-C9C5B5DC0D55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2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10E6-57CB-4337-B00E-55784CB72399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326C45E-29DB-472F-8E41-7311C7F731E9}" type="datetime1">
              <a:rPr lang="en-US" smtClean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62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0913B03F-04A9-470A-B2BA-A0C28E6B2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100934"/>
              </p:ext>
            </p:extLst>
          </p:nvPr>
        </p:nvGraphicFramePr>
        <p:xfrm>
          <a:off x="2352052" y="3980228"/>
          <a:ext cx="7742508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71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SUBMITTED</a:t>
                      </a:r>
                      <a:r>
                        <a:rPr lang="en-US" baseline="0" dirty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SUBMITTED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1161">
                <a:tc>
                  <a:txBody>
                    <a:bodyPr/>
                    <a:lstStyle/>
                    <a:p>
                      <a:pPr algn="ctr"/>
                      <a:endParaRPr lang="en-US" baseline="0" dirty="0"/>
                    </a:p>
                    <a:p>
                      <a:pPr algn="ctr"/>
                      <a:r>
                        <a:rPr lang="en-US" baseline="0" dirty="0"/>
                        <a:t>Md Akram</a:t>
                      </a:r>
                    </a:p>
                    <a:p>
                      <a:pPr algn="ctr"/>
                      <a:r>
                        <a:rPr lang="en-US" baseline="0" dirty="0"/>
                        <a:t>Student id: </a:t>
                      </a:r>
                      <a:r>
                        <a:rPr lang="en-DE" sz="1600" kern="1200" dirty="0">
                          <a:effectLst/>
                        </a:rPr>
                        <a:t>2210008</a:t>
                      </a:r>
                      <a:endParaRPr lang="en-US" sz="1600" kern="1200" dirty="0">
                        <a:effectLst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Hamm-Lippstadt University of Applied Science. </a:t>
                      </a:r>
                      <a:endParaRPr lang="en-US" dirty="0"/>
                    </a:p>
                    <a:p>
                      <a:pPr algn="ctr"/>
                      <a:endParaRPr lang="en-US" baseline="0" dirty="0"/>
                    </a:p>
                    <a:p>
                      <a:pPr algn="l"/>
                      <a:endParaRPr lang="en-US" baseline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      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Prof. Dr. Achim Rettberg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aseline="0" dirty="0"/>
                        <a:t>Hamm-Lippstadt University of Applied Science.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4C7603-4F72-4DFB-9C6E-E2B235540C33}"/>
              </a:ext>
            </a:extLst>
          </p:cNvPr>
          <p:cNvSpPr txBox="1"/>
          <p:nvPr/>
        </p:nvSpPr>
        <p:spPr>
          <a:xfrm>
            <a:off x="2213336" y="1730299"/>
            <a:ext cx="8019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Plant health monitoring with photos based on Deep Learning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73570-556B-47A2-946D-4A2830EE227C}"/>
              </a:ext>
            </a:extLst>
          </p:cNvPr>
          <p:cNvSpPr txBox="1"/>
          <p:nvPr/>
        </p:nvSpPr>
        <p:spPr>
          <a:xfrm>
            <a:off x="1964278" y="2960183"/>
            <a:ext cx="82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Tittle: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FE307-A983-4123-90C8-18AABF8A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75" y="281266"/>
            <a:ext cx="2020660" cy="10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877519" y="94450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5F500C-CF81-48D1-831B-16A72E72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" y="1500188"/>
            <a:ext cx="5594408" cy="3567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7A8BD-C1A9-4F99-A54A-AA713D31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1500188"/>
            <a:ext cx="5774597" cy="3567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04D1A8-2022-4D48-B21F-E18D58AF7E99}"/>
              </a:ext>
            </a:extLst>
          </p:cNvPr>
          <p:cNvSpPr txBox="1"/>
          <p:nvPr/>
        </p:nvSpPr>
        <p:spPr>
          <a:xfrm>
            <a:off x="4730018" y="5688208"/>
            <a:ext cx="45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Accuracy and Loss</a:t>
            </a:r>
          </a:p>
        </p:txBody>
      </p:sp>
    </p:spTree>
    <p:extLst>
      <p:ext uri="{BB962C8B-B14F-4D97-AF65-F5344CB8AC3E}">
        <p14:creationId xmlns:p14="http://schemas.microsoft.com/office/powerpoint/2010/main" val="76563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877519" y="94450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84D52-617D-4CFC-926F-33FF6EDA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50" y="1586559"/>
            <a:ext cx="5168798" cy="3412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B5DBF-DC35-4CF1-9B1E-586A7FA02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5" y="1586559"/>
            <a:ext cx="6320825" cy="3412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7B186-7B92-4185-9D4C-8EE22D20D2FB}"/>
              </a:ext>
            </a:extLst>
          </p:cNvPr>
          <p:cNvSpPr txBox="1"/>
          <p:nvPr/>
        </p:nvSpPr>
        <p:spPr>
          <a:xfrm>
            <a:off x="4730018" y="5688208"/>
            <a:ext cx="45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Accuracy and Loss</a:t>
            </a:r>
          </a:p>
        </p:txBody>
      </p:sp>
    </p:spTree>
    <p:extLst>
      <p:ext uri="{BB962C8B-B14F-4D97-AF65-F5344CB8AC3E}">
        <p14:creationId xmlns:p14="http://schemas.microsoft.com/office/powerpoint/2010/main" val="63532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877519" y="94450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F8BCB-F7F9-451B-A3A0-EB7A3A09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65" y="1227627"/>
            <a:ext cx="4621321" cy="4360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A53B0-D902-4159-B8EC-8C2A267B2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5" y="1206547"/>
            <a:ext cx="4701161" cy="4381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728388-5A89-49C0-AAE4-72A971CBA123}"/>
              </a:ext>
            </a:extLst>
          </p:cNvPr>
          <p:cNvSpPr txBox="1"/>
          <p:nvPr/>
        </p:nvSpPr>
        <p:spPr>
          <a:xfrm>
            <a:off x="4415693" y="5936559"/>
            <a:ext cx="45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Prediction Results</a:t>
            </a:r>
          </a:p>
        </p:txBody>
      </p:sp>
    </p:spTree>
    <p:extLst>
      <p:ext uri="{BB962C8B-B14F-4D97-AF65-F5344CB8AC3E}">
        <p14:creationId xmlns:p14="http://schemas.microsoft.com/office/powerpoint/2010/main" val="26728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1202353" y="332575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BBEA7-8CF5-4437-B276-606325F3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4" y="1939127"/>
            <a:ext cx="5672352" cy="3594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06962A-97B4-48DF-AEFD-D9E6DE4C9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62" y="1939127"/>
            <a:ext cx="5672352" cy="3595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DAE57-3C8C-4B0C-8C57-3F3EB913544E}"/>
              </a:ext>
            </a:extLst>
          </p:cNvPr>
          <p:cNvSpPr txBox="1"/>
          <p:nvPr/>
        </p:nvSpPr>
        <p:spPr>
          <a:xfrm>
            <a:off x="4910993" y="5878708"/>
            <a:ext cx="45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 Results</a:t>
            </a:r>
          </a:p>
        </p:txBody>
      </p:sp>
    </p:spTree>
    <p:extLst>
      <p:ext uri="{BB962C8B-B14F-4D97-AF65-F5344CB8AC3E}">
        <p14:creationId xmlns:p14="http://schemas.microsoft.com/office/powerpoint/2010/main" val="199193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945178" y="0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B8D1-396B-4554-8173-9FD0C4056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63" y="716538"/>
            <a:ext cx="4297237" cy="5541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5ADEF-5E63-4F9F-96ED-E03331A0D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716538"/>
            <a:ext cx="4435607" cy="5548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B9DBF-81F3-4005-8302-FBCB268AA94D}"/>
              </a:ext>
            </a:extLst>
          </p:cNvPr>
          <p:cNvSpPr txBox="1"/>
          <p:nvPr/>
        </p:nvSpPr>
        <p:spPr>
          <a:xfrm>
            <a:off x="1672493" y="6264708"/>
            <a:ext cx="3299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Precision, recall &amp; f1-score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43468-C4CC-4026-9EB7-05ADB327FBE9}"/>
              </a:ext>
            </a:extLst>
          </p:cNvPr>
          <p:cNvSpPr txBox="1"/>
          <p:nvPr/>
        </p:nvSpPr>
        <p:spPr>
          <a:xfrm>
            <a:off x="7422359" y="6257926"/>
            <a:ext cx="226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38437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970384" y="387336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&amp; Future 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AB344-DDA5-4CB1-A6C6-FAFB5BFD0767}"/>
              </a:ext>
            </a:extLst>
          </p:cNvPr>
          <p:cNvSpPr txBox="1"/>
          <p:nvPr/>
        </p:nvSpPr>
        <p:spPr>
          <a:xfrm>
            <a:off x="281904" y="1412139"/>
            <a:ext cx="850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System can successfully Identifies plant health issues with high accuracy 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8D42B-68D8-4929-B6EF-87D6169A28C8}"/>
              </a:ext>
            </a:extLst>
          </p:cNvPr>
          <p:cNvSpPr txBox="1"/>
          <p:nvPr/>
        </p:nvSpPr>
        <p:spPr>
          <a:xfrm>
            <a:off x="281903" y="2052222"/>
            <a:ext cx="850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prove a user friendly interactive web app for farmer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12A40-D507-4DF3-A8C1-3BE0C65368A3}"/>
              </a:ext>
            </a:extLst>
          </p:cNvPr>
          <p:cNvSpPr txBox="1"/>
          <p:nvPr/>
        </p:nvSpPr>
        <p:spPr>
          <a:xfrm>
            <a:off x="281902" y="2566702"/>
            <a:ext cx="850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System saving time and Money as well as increase production.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07599-8678-4466-B80F-AE378659F298}"/>
              </a:ext>
            </a:extLst>
          </p:cNvPr>
          <p:cNvSpPr txBox="1"/>
          <p:nvPr/>
        </p:nvSpPr>
        <p:spPr>
          <a:xfrm>
            <a:off x="369665" y="3134987"/>
            <a:ext cx="850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future I want to integrate real-time monitoring and IOT.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3E958-DCAB-4FBC-9845-41A82380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00" y="1958925"/>
            <a:ext cx="4072050" cy="2360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314672-82F6-4E5E-BC31-94E27071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643" y="4558997"/>
            <a:ext cx="2704328" cy="1893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72A54-870F-47D6-B5E3-6D9B98109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5" y="4558996"/>
            <a:ext cx="3021461" cy="1982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82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CF576019-BC75-4109-9684-AF531C23D1C2}"/>
              </a:ext>
            </a:extLst>
          </p:cNvPr>
          <p:cNvSpPr txBox="1"/>
          <p:nvPr/>
        </p:nvSpPr>
        <p:spPr>
          <a:xfrm>
            <a:off x="2110580" y="2621351"/>
            <a:ext cx="4495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you have any question?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1A9B0-6B49-4178-B762-E6D3D048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5" y="2253644"/>
            <a:ext cx="2767745" cy="28898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7499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4393C5A-6011-4943-8F79-55EC0241ACBA}"/>
              </a:ext>
            </a:extLst>
          </p:cNvPr>
          <p:cNvSpPr/>
          <p:nvPr/>
        </p:nvSpPr>
        <p:spPr>
          <a:xfrm>
            <a:off x="4142194" y="1415273"/>
            <a:ext cx="1800000" cy="2468174"/>
          </a:xfrm>
          <a:custGeom>
            <a:avLst/>
            <a:gdLst>
              <a:gd name="connsiteX0" fmla="*/ 1800000 w 1800000"/>
              <a:gd name="connsiteY0" fmla="*/ 0 h 2468174"/>
              <a:gd name="connsiteX1" fmla="*/ 1136581 w 1800000"/>
              <a:gd name="connsiteY1" fmla="*/ 1099359 h 2468174"/>
              <a:gd name="connsiteX2" fmla="*/ 1131828 w 1800000"/>
              <a:gd name="connsiteY2" fmla="*/ 1131829 h 2468174"/>
              <a:gd name="connsiteX3" fmla="*/ 1112370 w 1800000"/>
              <a:gd name="connsiteY3" fmla="*/ 1264735 h 2468174"/>
              <a:gd name="connsiteX4" fmla="*/ 1080000 w 1800000"/>
              <a:gd name="connsiteY4" fmla="*/ 1800000 h 2468174"/>
              <a:gd name="connsiteX5" fmla="*/ 1112370 w 1800000"/>
              <a:gd name="connsiteY5" fmla="*/ 2335265 h 2468174"/>
              <a:gd name="connsiteX6" fmla="*/ 1131828 w 1800000"/>
              <a:gd name="connsiteY6" fmla="*/ 2468174 h 2468174"/>
              <a:gd name="connsiteX7" fmla="*/ 1099359 w 1800000"/>
              <a:gd name="connsiteY7" fmla="*/ 2463420 h 2468174"/>
              <a:gd name="connsiteX8" fmla="*/ 9293 w 1800000"/>
              <a:gd name="connsiteY8" fmla="*/ 1873617 h 2468174"/>
              <a:gd name="connsiteX9" fmla="*/ 0 w 1800000"/>
              <a:gd name="connsiteY9" fmla="*/ 1800002 h 2468174"/>
              <a:gd name="connsiteX10" fmla="*/ 0 w 1800000"/>
              <a:gd name="connsiteY10" fmla="*/ 1800001 h 2468174"/>
              <a:gd name="connsiteX11" fmla="*/ 0 w 1800000"/>
              <a:gd name="connsiteY11" fmla="*/ 1800000 h 2468174"/>
              <a:gd name="connsiteX12" fmla="*/ 1800000 w 1800000"/>
              <a:gd name="connsiteY12" fmla="*/ 0 h 246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468174">
                <a:moveTo>
                  <a:pt x="1800000" y="0"/>
                </a:moveTo>
                <a:cubicBezTo>
                  <a:pt x="1501766" y="0"/>
                  <a:pt x="1245883" y="453312"/>
                  <a:pt x="1136581" y="1099359"/>
                </a:cubicBezTo>
                <a:lnTo>
                  <a:pt x="1131828" y="1131829"/>
                </a:lnTo>
                <a:lnTo>
                  <a:pt x="1112370" y="1264735"/>
                </a:lnTo>
                <a:cubicBezTo>
                  <a:pt x="1091333" y="1433825"/>
                  <a:pt x="1080000" y="1613604"/>
                  <a:pt x="1080000" y="1800000"/>
                </a:cubicBezTo>
                <a:cubicBezTo>
                  <a:pt x="1080000" y="1986396"/>
                  <a:pt x="1091333" y="2166175"/>
                  <a:pt x="1112370" y="2335265"/>
                </a:cubicBezTo>
                <a:lnTo>
                  <a:pt x="1131828" y="2468174"/>
                </a:lnTo>
                <a:lnTo>
                  <a:pt x="1099359" y="2463420"/>
                </a:lnTo>
                <a:cubicBezTo>
                  <a:pt x="507149" y="2363227"/>
                  <a:pt x="76890" y="2139864"/>
                  <a:pt x="9293" y="1873617"/>
                </a:cubicBezTo>
                <a:lnTo>
                  <a:pt x="0" y="1800002"/>
                </a:lnTo>
                <a:lnTo>
                  <a:pt x="0" y="1800001"/>
                </a:lnTo>
                <a:lnTo>
                  <a:pt x="0" y="1800000"/>
                </a:ln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effectLst>
            <a:glow rad="292100">
              <a:schemeClr val="accent1">
                <a:alpha val="32000"/>
              </a:schemeClr>
            </a:glow>
            <a:innerShdw blurRad="5715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7B2C4C1-4E16-45C7-8EF2-73AD91D353AA}"/>
              </a:ext>
            </a:extLst>
          </p:cNvPr>
          <p:cNvSpPr/>
          <p:nvPr/>
        </p:nvSpPr>
        <p:spPr>
          <a:xfrm>
            <a:off x="5942194" y="2547102"/>
            <a:ext cx="1800000" cy="2468170"/>
          </a:xfrm>
          <a:custGeom>
            <a:avLst/>
            <a:gdLst>
              <a:gd name="connsiteX0" fmla="*/ 668173 w 1800000"/>
              <a:gd name="connsiteY0" fmla="*/ 0 h 2468170"/>
              <a:gd name="connsiteX1" fmla="*/ 700641 w 1800000"/>
              <a:gd name="connsiteY1" fmla="*/ 4753 h 2468170"/>
              <a:gd name="connsiteX2" fmla="*/ 1790707 w 1800000"/>
              <a:gd name="connsiteY2" fmla="*/ 594556 h 2468170"/>
              <a:gd name="connsiteX3" fmla="*/ 1800000 w 1800000"/>
              <a:gd name="connsiteY3" fmla="*/ 668172 h 2468170"/>
              <a:gd name="connsiteX4" fmla="*/ 1800000 w 1800000"/>
              <a:gd name="connsiteY4" fmla="*/ 668173 h 2468170"/>
              <a:gd name="connsiteX5" fmla="*/ 1800000 w 1800000"/>
              <a:gd name="connsiteY5" fmla="*/ 668174 h 2468170"/>
              <a:gd name="connsiteX6" fmla="*/ 1790707 w 1800000"/>
              <a:gd name="connsiteY6" fmla="*/ 852210 h 2468170"/>
              <a:gd name="connsiteX7" fmla="*/ 0 w 1800000"/>
              <a:gd name="connsiteY7" fmla="*/ 2468170 h 2468170"/>
              <a:gd name="connsiteX8" fmla="*/ 663419 w 1800000"/>
              <a:gd name="connsiteY8" fmla="*/ 1368811 h 2468170"/>
              <a:gd name="connsiteX9" fmla="*/ 668172 w 1800000"/>
              <a:gd name="connsiteY9" fmla="*/ 1336344 h 2468170"/>
              <a:gd name="connsiteX10" fmla="*/ 668172 w 1800000"/>
              <a:gd name="connsiteY10" fmla="*/ 1336344 h 2468170"/>
              <a:gd name="connsiteX11" fmla="*/ 687630 w 1800000"/>
              <a:gd name="connsiteY11" fmla="*/ 1203436 h 2468170"/>
              <a:gd name="connsiteX12" fmla="*/ 720000 w 1800000"/>
              <a:gd name="connsiteY12" fmla="*/ 668171 h 2468170"/>
              <a:gd name="connsiteX13" fmla="*/ 687630 w 1800000"/>
              <a:gd name="connsiteY13" fmla="*/ 132906 h 246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0000" h="2468170">
                <a:moveTo>
                  <a:pt x="668173" y="0"/>
                </a:moveTo>
                <a:lnTo>
                  <a:pt x="700641" y="4753"/>
                </a:lnTo>
                <a:cubicBezTo>
                  <a:pt x="1292852" y="104947"/>
                  <a:pt x="1723110" y="328309"/>
                  <a:pt x="1790707" y="594556"/>
                </a:cubicBezTo>
                <a:lnTo>
                  <a:pt x="1800000" y="668172"/>
                </a:lnTo>
                <a:lnTo>
                  <a:pt x="1800000" y="668173"/>
                </a:lnTo>
                <a:lnTo>
                  <a:pt x="1800000" y="668174"/>
                </a:lnTo>
                <a:lnTo>
                  <a:pt x="1790707" y="852210"/>
                </a:lnTo>
                <a:cubicBezTo>
                  <a:pt x="1698529" y="1759871"/>
                  <a:pt x="931981" y="2468170"/>
                  <a:pt x="0" y="2468170"/>
                </a:cubicBezTo>
                <a:cubicBezTo>
                  <a:pt x="298234" y="2468170"/>
                  <a:pt x="554117" y="2014859"/>
                  <a:pt x="663419" y="1368811"/>
                </a:cubicBezTo>
                <a:lnTo>
                  <a:pt x="668172" y="1336344"/>
                </a:lnTo>
                <a:lnTo>
                  <a:pt x="668172" y="1336344"/>
                </a:lnTo>
                <a:lnTo>
                  <a:pt x="687630" y="1203436"/>
                </a:lnTo>
                <a:cubicBezTo>
                  <a:pt x="708667" y="1034346"/>
                  <a:pt x="720000" y="854567"/>
                  <a:pt x="720000" y="668171"/>
                </a:cubicBezTo>
                <a:cubicBezTo>
                  <a:pt x="720000" y="481775"/>
                  <a:pt x="708667" y="301996"/>
                  <a:pt x="687630" y="13290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effectLst>
            <a:glow rad="76200">
              <a:schemeClr val="accent1">
                <a:alpha val="40000"/>
              </a:schemeClr>
            </a:glow>
            <a:innerShdw blurRad="635000">
              <a:srgbClr val="00B0F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442627F-41EF-4B8F-824D-4FEB88E187EE}"/>
              </a:ext>
            </a:extLst>
          </p:cNvPr>
          <p:cNvSpPr/>
          <p:nvPr/>
        </p:nvSpPr>
        <p:spPr>
          <a:xfrm>
            <a:off x="4142194" y="3247332"/>
            <a:ext cx="2468172" cy="1799998"/>
          </a:xfrm>
          <a:custGeom>
            <a:avLst/>
            <a:gdLst>
              <a:gd name="connsiteX0" fmla="*/ 0 w 2468172"/>
              <a:gd name="connsiteY0" fmla="*/ 0 h 1799998"/>
              <a:gd name="connsiteX1" fmla="*/ 9293 w 2468172"/>
              <a:gd name="connsiteY1" fmla="*/ 73615 h 1799998"/>
              <a:gd name="connsiteX2" fmla="*/ 1099359 w 2468172"/>
              <a:gd name="connsiteY2" fmla="*/ 663418 h 1799998"/>
              <a:gd name="connsiteX3" fmla="*/ 1131828 w 2468172"/>
              <a:gd name="connsiteY3" fmla="*/ 668172 h 1799998"/>
              <a:gd name="connsiteX4" fmla="*/ 1264735 w 2468172"/>
              <a:gd name="connsiteY4" fmla="*/ 687629 h 1799998"/>
              <a:gd name="connsiteX5" fmla="*/ 1800000 w 2468172"/>
              <a:gd name="connsiteY5" fmla="*/ 719999 h 1799998"/>
              <a:gd name="connsiteX6" fmla="*/ 2335265 w 2468172"/>
              <a:gd name="connsiteY6" fmla="*/ 687629 h 1799998"/>
              <a:gd name="connsiteX7" fmla="*/ 2468172 w 2468172"/>
              <a:gd name="connsiteY7" fmla="*/ 668172 h 1799998"/>
              <a:gd name="connsiteX8" fmla="*/ 2463419 w 2468172"/>
              <a:gd name="connsiteY8" fmla="*/ 700639 h 1799998"/>
              <a:gd name="connsiteX9" fmla="*/ 1800000 w 2468172"/>
              <a:gd name="connsiteY9" fmla="*/ 1799998 h 1799998"/>
              <a:gd name="connsiteX10" fmla="*/ 9293 w 2468172"/>
              <a:gd name="connsiteY10" fmla="*/ 184038 h 179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172" h="1799998">
                <a:moveTo>
                  <a:pt x="0" y="0"/>
                </a:moveTo>
                <a:lnTo>
                  <a:pt x="9293" y="73615"/>
                </a:lnTo>
                <a:cubicBezTo>
                  <a:pt x="76890" y="339862"/>
                  <a:pt x="507149" y="563225"/>
                  <a:pt x="1099359" y="663418"/>
                </a:cubicBezTo>
                <a:lnTo>
                  <a:pt x="1131828" y="668172"/>
                </a:lnTo>
                <a:lnTo>
                  <a:pt x="1264735" y="687629"/>
                </a:lnTo>
                <a:cubicBezTo>
                  <a:pt x="1433825" y="708666"/>
                  <a:pt x="1613604" y="719999"/>
                  <a:pt x="1800000" y="719999"/>
                </a:cubicBezTo>
                <a:cubicBezTo>
                  <a:pt x="1986396" y="719999"/>
                  <a:pt x="2166175" y="708666"/>
                  <a:pt x="2335265" y="687629"/>
                </a:cubicBezTo>
                <a:lnTo>
                  <a:pt x="2468172" y="668172"/>
                </a:lnTo>
                <a:lnTo>
                  <a:pt x="2463419" y="700639"/>
                </a:lnTo>
                <a:cubicBezTo>
                  <a:pt x="2354117" y="1346687"/>
                  <a:pt x="2098234" y="1799998"/>
                  <a:pt x="1800000" y="1799998"/>
                </a:cubicBezTo>
                <a:cubicBezTo>
                  <a:pt x="868019" y="1799998"/>
                  <a:pt x="101471" y="1091699"/>
                  <a:pt x="9293" y="18403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effectLst>
            <a:glow rad="190500">
              <a:schemeClr val="accent1">
                <a:alpha val="40000"/>
              </a:schemeClr>
            </a:glow>
            <a:innerShdw blurRad="635000">
              <a:srgbClr val="FFC00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7A560A6-9C65-4087-AA6D-F7ADCC987859}"/>
              </a:ext>
            </a:extLst>
          </p:cNvPr>
          <p:cNvSpPr/>
          <p:nvPr/>
        </p:nvSpPr>
        <p:spPr>
          <a:xfrm>
            <a:off x="5274023" y="1415274"/>
            <a:ext cx="2468171" cy="1800001"/>
          </a:xfrm>
          <a:custGeom>
            <a:avLst/>
            <a:gdLst>
              <a:gd name="connsiteX0" fmla="*/ 668171 w 2468171"/>
              <a:gd name="connsiteY0" fmla="*/ 0 h 1800001"/>
              <a:gd name="connsiteX1" fmla="*/ 668172 w 2468171"/>
              <a:gd name="connsiteY1" fmla="*/ 0 h 1800001"/>
              <a:gd name="connsiteX2" fmla="*/ 668172 w 2468171"/>
              <a:gd name="connsiteY2" fmla="*/ 0 h 1800001"/>
              <a:gd name="connsiteX3" fmla="*/ 668173 w 2468171"/>
              <a:gd name="connsiteY3" fmla="*/ 0 h 1800001"/>
              <a:gd name="connsiteX4" fmla="*/ 852211 w 2468171"/>
              <a:gd name="connsiteY4" fmla="*/ 9293 h 1800001"/>
              <a:gd name="connsiteX5" fmla="*/ 2468171 w 2468171"/>
              <a:gd name="connsiteY5" fmla="*/ 1800000 h 1800001"/>
              <a:gd name="connsiteX6" fmla="*/ 2468171 w 2468171"/>
              <a:gd name="connsiteY6" fmla="*/ 1800001 h 1800001"/>
              <a:gd name="connsiteX7" fmla="*/ 2458878 w 2468171"/>
              <a:gd name="connsiteY7" fmla="*/ 1726385 h 1800001"/>
              <a:gd name="connsiteX8" fmla="*/ 1368812 w 2468171"/>
              <a:gd name="connsiteY8" fmla="*/ 1136582 h 1800001"/>
              <a:gd name="connsiteX9" fmla="*/ 1336344 w 2468171"/>
              <a:gd name="connsiteY9" fmla="*/ 1131829 h 1800001"/>
              <a:gd name="connsiteX10" fmla="*/ 1336344 w 2468171"/>
              <a:gd name="connsiteY10" fmla="*/ 1131829 h 1800001"/>
              <a:gd name="connsiteX11" fmla="*/ 1203437 w 2468171"/>
              <a:gd name="connsiteY11" fmla="*/ 1112371 h 1800001"/>
              <a:gd name="connsiteX12" fmla="*/ 668172 w 2468171"/>
              <a:gd name="connsiteY12" fmla="*/ 1080001 h 1800001"/>
              <a:gd name="connsiteX13" fmla="*/ 132907 w 2468171"/>
              <a:gd name="connsiteY13" fmla="*/ 1112371 h 1800001"/>
              <a:gd name="connsiteX14" fmla="*/ 0 w 2468171"/>
              <a:gd name="connsiteY14" fmla="*/ 1131829 h 1800001"/>
              <a:gd name="connsiteX15" fmla="*/ 4753 w 2468171"/>
              <a:gd name="connsiteY15" fmla="*/ 1099359 h 1800001"/>
              <a:gd name="connsiteX16" fmla="*/ 612775 w 2468171"/>
              <a:gd name="connsiteY16" fmla="*/ 5249 h 1800001"/>
              <a:gd name="connsiteX17" fmla="*/ 668172 w 2468171"/>
              <a:gd name="connsiteY17" fmla="*/ 0 h 18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68171" h="1800001">
                <a:moveTo>
                  <a:pt x="668171" y="0"/>
                </a:moveTo>
                <a:lnTo>
                  <a:pt x="668172" y="0"/>
                </a:lnTo>
                <a:lnTo>
                  <a:pt x="668172" y="0"/>
                </a:lnTo>
                <a:lnTo>
                  <a:pt x="668173" y="0"/>
                </a:lnTo>
                <a:lnTo>
                  <a:pt x="852211" y="9293"/>
                </a:lnTo>
                <a:cubicBezTo>
                  <a:pt x="1759872" y="101471"/>
                  <a:pt x="2468171" y="868019"/>
                  <a:pt x="2468171" y="1800000"/>
                </a:cubicBezTo>
                <a:lnTo>
                  <a:pt x="2468171" y="1800001"/>
                </a:lnTo>
                <a:lnTo>
                  <a:pt x="2458878" y="1726385"/>
                </a:lnTo>
                <a:cubicBezTo>
                  <a:pt x="2391281" y="1460138"/>
                  <a:pt x="1961023" y="1236776"/>
                  <a:pt x="1368812" y="1136582"/>
                </a:cubicBezTo>
                <a:lnTo>
                  <a:pt x="1336344" y="1131829"/>
                </a:lnTo>
                <a:lnTo>
                  <a:pt x="1336344" y="1131829"/>
                </a:lnTo>
                <a:lnTo>
                  <a:pt x="1203437" y="1112371"/>
                </a:lnTo>
                <a:cubicBezTo>
                  <a:pt x="1034347" y="1091334"/>
                  <a:pt x="854568" y="1080001"/>
                  <a:pt x="668172" y="1080001"/>
                </a:cubicBezTo>
                <a:cubicBezTo>
                  <a:pt x="481776" y="1080001"/>
                  <a:pt x="301997" y="1091334"/>
                  <a:pt x="132907" y="1112371"/>
                </a:cubicBezTo>
                <a:lnTo>
                  <a:pt x="0" y="1131829"/>
                </a:lnTo>
                <a:lnTo>
                  <a:pt x="4753" y="1099359"/>
                </a:lnTo>
                <a:cubicBezTo>
                  <a:pt x="107224" y="493690"/>
                  <a:pt x="338525" y="57417"/>
                  <a:pt x="612775" y="5249"/>
                </a:cubicBezTo>
                <a:lnTo>
                  <a:pt x="668172" y="0"/>
                </a:lnTo>
                <a:close/>
              </a:path>
            </a:pathLst>
          </a:custGeom>
          <a:solidFill>
            <a:schemeClr val="tx2"/>
          </a:solidFill>
          <a:effectLst>
            <a:glow rad="165100">
              <a:schemeClr val="accent1">
                <a:alpha val="40000"/>
              </a:schemeClr>
            </a:glow>
            <a:innerShdw blurRad="635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0787FD5-2FA0-4C87-9117-F3AC27B14A3A}"/>
              </a:ext>
            </a:extLst>
          </p:cNvPr>
          <p:cNvSpPr/>
          <p:nvPr/>
        </p:nvSpPr>
        <p:spPr>
          <a:xfrm>
            <a:off x="5119314" y="3212528"/>
            <a:ext cx="168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en-DE" sz="2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5" name="Graphic 64" descr="Bullseye">
            <a:extLst>
              <a:ext uri="{FF2B5EF4-FFF2-40B4-BE49-F238E27FC236}">
                <a16:creationId xmlns:a16="http://schemas.microsoft.com/office/drawing/2014/main" id="{8E114086-FFC6-47BC-BB06-7B0F40341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352" y="2620886"/>
            <a:ext cx="641684" cy="641684"/>
          </a:xfrm>
          <a:prstGeom prst="rect">
            <a:avLst/>
          </a:prstGeom>
        </p:spPr>
      </p:pic>
      <p:pic>
        <p:nvPicPr>
          <p:cNvPr id="66" name="Graphic 65" descr="Statistics RTL">
            <a:extLst>
              <a:ext uri="{FF2B5EF4-FFF2-40B4-BE49-F238E27FC236}">
                <a16:creationId xmlns:a16="http://schemas.microsoft.com/office/drawing/2014/main" id="{5DA6EA0D-1478-47D6-9D68-F624A4FD3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8748" y="2474275"/>
            <a:ext cx="738253" cy="738253"/>
          </a:xfrm>
          <a:prstGeom prst="rect">
            <a:avLst/>
          </a:prstGeom>
        </p:spPr>
      </p:pic>
      <p:pic>
        <p:nvPicPr>
          <p:cNvPr id="73" name="Graphic 72" descr="Research">
            <a:extLst>
              <a:ext uri="{FF2B5EF4-FFF2-40B4-BE49-F238E27FC236}">
                <a16:creationId xmlns:a16="http://schemas.microsoft.com/office/drawing/2014/main" id="{B98EFF92-FABD-4B96-9E9D-9F87F9A8F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5250" y="1708393"/>
            <a:ext cx="641684" cy="641684"/>
          </a:xfrm>
          <a:prstGeom prst="rect">
            <a:avLst/>
          </a:prstGeom>
        </p:spPr>
      </p:pic>
      <p:pic>
        <p:nvPicPr>
          <p:cNvPr id="74" name="Graphic 73" descr="Stopwatch">
            <a:extLst>
              <a:ext uri="{FF2B5EF4-FFF2-40B4-BE49-F238E27FC236}">
                <a16:creationId xmlns:a16="http://schemas.microsoft.com/office/drawing/2014/main" id="{0B8B91F6-5E47-4289-A535-B0F6899FD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6393" y="4099373"/>
            <a:ext cx="684072" cy="684072"/>
          </a:xfrm>
          <a:prstGeom prst="rect">
            <a:avLst/>
          </a:prstGeom>
        </p:spPr>
      </p:pic>
      <p:pic>
        <p:nvPicPr>
          <p:cNvPr id="75" name="Graphic 74" descr="Head with gears">
            <a:extLst>
              <a:ext uri="{FF2B5EF4-FFF2-40B4-BE49-F238E27FC236}">
                <a16:creationId xmlns:a16="http://schemas.microsoft.com/office/drawing/2014/main" id="{68C87942-03EB-40EC-A5E3-92A4406D26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4256" y="3109822"/>
            <a:ext cx="744166" cy="74416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CF2FF35-C6D7-4B92-B7D8-D1BA6F409EF2}"/>
              </a:ext>
            </a:extLst>
          </p:cNvPr>
          <p:cNvSpPr txBox="1"/>
          <p:nvPr/>
        </p:nvSpPr>
        <p:spPr>
          <a:xfrm>
            <a:off x="1620004" y="128903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01</a:t>
            </a:r>
            <a:endParaRPr lang="en-DE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3ADDA5-0459-4F19-872C-534AC12B50DB}"/>
              </a:ext>
            </a:extLst>
          </p:cNvPr>
          <p:cNvSpPr txBox="1"/>
          <p:nvPr/>
        </p:nvSpPr>
        <p:spPr>
          <a:xfrm>
            <a:off x="814553" y="1689445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Monitoring Plants</a:t>
            </a:r>
            <a:endParaRPr lang="en-DE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91648C-D2DD-41E8-A923-BF354AC9A6E0}"/>
              </a:ext>
            </a:extLst>
          </p:cNvPr>
          <p:cNvSpPr txBox="1"/>
          <p:nvPr/>
        </p:nvSpPr>
        <p:spPr>
          <a:xfrm>
            <a:off x="742440" y="2131196"/>
            <a:ext cx="2907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Monitoring plant leaves to identify plant current health status.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C9B4182-56EC-4C6B-8063-49210EC80A5B}"/>
              </a:ext>
            </a:extLst>
          </p:cNvPr>
          <p:cNvSpPr txBox="1"/>
          <p:nvPr/>
        </p:nvSpPr>
        <p:spPr>
          <a:xfrm>
            <a:off x="2006651" y="4491446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02</a:t>
            </a:r>
            <a:endParaRPr lang="en-DE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23A6D-6DD5-4433-9084-9CC91F9A458E}"/>
              </a:ext>
            </a:extLst>
          </p:cNvPr>
          <p:cNvSpPr txBox="1"/>
          <p:nvPr/>
        </p:nvSpPr>
        <p:spPr>
          <a:xfrm>
            <a:off x="830047" y="4854440"/>
            <a:ext cx="352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Accurate Results</a:t>
            </a:r>
            <a:endParaRPr lang="en-DE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6A998D-D4B0-4869-A58D-2091D43B17E1}"/>
              </a:ext>
            </a:extLst>
          </p:cNvPr>
          <p:cNvSpPr txBox="1"/>
          <p:nvPr/>
        </p:nvSpPr>
        <p:spPr>
          <a:xfrm>
            <a:off x="1136791" y="5296191"/>
            <a:ext cx="2907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 want to find out a state forward results like name of the infected diseases or healthy. 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C2AB1C-6E7D-4820-9C3D-28284DD2A4E5}"/>
              </a:ext>
            </a:extLst>
          </p:cNvPr>
          <p:cNvSpPr txBox="1"/>
          <p:nvPr/>
        </p:nvSpPr>
        <p:spPr>
          <a:xfrm>
            <a:off x="9522245" y="1289039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03</a:t>
            </a:r>
            <a:endParaRPr lang="en-DE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E47C68-3301-4707-ABA6-A9A5F04DE9C1}"/>
              </a:ext>
            </a:extLst>
          </p:cNvPr>
          <p:cNvSpPr txBox="1"/>
          <p:nvPr/>
        </p:nvSpPr>
        <p:spPr>
          <a:xfrm>
            <a:off x="8467426" y="1735679"/>
            <a:ext cx="290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Saving Time</a:t>
            </a:r>
            <a:endParaRPr lang="en-DE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D11400-4A9E-4B32-B2B5-F6DA06E56527}"/>
              </a:ext>
            </a:extLst>
          </p:cNvPr>
          <p:cNvSpPr txBox="1"/>
          <p:nvPr/>
        </p:nvSpPr>
        <p:spPr>
          <a:xfrm>
            <a:off x="8467426" y="2131196"/>
            <a:ext cx="2907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Farmer can use my web app where they can see the health status of plants within few seconds.   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E1EC68-BC2F-4A13-AD92-3A60EE1FD9CA}"/>
              </a:ext>
            </a:extLst>
          </p:cNvPr>
          <p:cNvSpPr txBox="1"/>
          <p:nvPr/>
        </p:nvSpPr>
        <p:spPr>
          <a:xfrm>
            <a:off x="9712587" y="3922087"/>
            <a:ext cx="79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04</a:t>
            </a:r>
            <a:endParaRPr lang="en-DE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349DF6-D8CA-45A3-A969-3E6AC9446461}"/>
              </a:ext>
            </a:extLst>
          </p:cNvPr>
          <p:cNvSpPr txBox="1"/>
          <p:nvPr/>
        </p:nvSpPr>
        <p:spPr>
          <a:xfrm>
            <a:off x="8410365" y="4291575"/>
            <a:ext cx="34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Increase Production &amp; profit</a:t>
            </a:r>
            <a:endParaRPr lang="en-DE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63FFE8-8937-4A42-A5E7-6EF795A3A1C5}"/>
              </a:ext>
            </a:extLst>
          </p:cNvPr>
          <p:cNvSpPr txBox="1"/>
          <p:nvPr/>
        </p:nvSpPr>
        <p:spPr>
          <a:xfrm>
            <a:off x="8657768" y="4815773"/>
            <a:ext cx="2907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If farmer can identify disease within early stage then it very easy to control and it will save the cost of pesticide and it will increase the production. 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1" grpId="0" animBg="1"/>
      <p:bldP spid="62" grpId="0" animBg="1"/>
      <p:bldP spid="63" grpId="0" animBg="1"/>
      <p:bldP spid="6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C44C649-C18E-4257-A5B5-8BC697B0AC63}"/>
              </a:ext>
            </a:extLst>
          </p:cNvPr>
          <p:cNvSpPr txBox="1"/>
          <p:nvPr/>
        </p:nvSpPr>
        <p:spPr>
          <a:xfrm>
            <a:off x="403841" y="1112596"/>
            <a:ext cx="17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 Health: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1151359" y="406386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Plant Health &amp; Deep Learning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AB344-DDA5-4CB1-A6C6-FAFB5BFD0767}"/>
              </a:ext>
            </a:extLst>
          </p:cNvPr>
          <p:cNvSpPr txBox="1"/>
          <p:nvPr/>
        </p:nvSpPr>
        <p:spPr>
          <a:xfrm>
            <a:off x="1726048" y="1590175"/>
            <a:ext cx="4958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Refers to the condition of a plant including healthy or diseases affected. 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7B6DB0-6743-49BE-8264-CC2CD9E72C98}"/>
              </a:ext>
            </a:extLst>
          </p:cNvPr>
          <p:cNvSpPr txBox="1"/>
          <p:nvPr/>
        </p:nvSpPr>
        <p:spPr>
          <a:xfrm>
            <a:off x="403841" y="3105266"/>
            <a:ext cx="17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B529FE-86E5-493F-BCFE-FB9A29F4910E}"/>
              </a:ext>
            </a:extLst>
          </p:cNvPr>
          <p:cNvSpPr txBox="1"/>
          <p:nvPr/>
        </p:nvSpPr>
        <p:spPr>
          <a:xfrm>
            <a:off x="1465000" y="3802144"/>
            <a:ext cx="664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subset of machine learning that uses neural networks to automatically learn patterns from data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D1915-A6F6-44ED-AC52-FAD4A305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911" y="1225358"/>
            <a:ext cx="3305540" cy="2375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428275-A98D-44B2-A148-71E9DFE73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911" y="3834647"/>
            <a:ext cx="3305540" cy="2691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88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FD35A2-771A-4382-8DA0-5F8DF5593C0B}"/>
              </a:ext>
            </a:extLst>
          </p:cNvPr>
          <p:cNvGrpSpPr/>
          <p:nvPr/>
        </p:nvGrpSpPr>
        <p:grpSpPr>
          <a:xfrm>
            <a:off x="3479673" y="631353"/>
            <a:ext cx="6143625" cy="1809930"/>
            <a:chOff x="3467100" y="819149"/>
            <a:chExt cx="6143625" cy="18099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02AAE5-3975-4A2A-9634-6856D4E7E311}"/>
                </a:ext>
              </a:extLst>
            </p:cNvPr>
            <p:cNvSpPr txBox="1"/>
            <p:nvPr/>
          </p:nvSpPr>
          <p:spPr>
            <a:xfrm>
              <a:off x="3467101" y="819149"/>
              <a:ext cx="6143624" cy="1809930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DE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DF2D5D-D813-4894-8223-A4E5E9BC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515" y="1347516"/>
              <a:ext cx="1290802" cy="8385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9E8500-FF3E-48F5-82DF-1A9CB7000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150" y="981162"/>
              <a:ext cx="800809" cy="13238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3652237-C41C-474B-9ECB-402B1C1F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264" y="1091394"/>
              <a:ext cx="1533632" cy="109467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471656-2D3B-4AF6-9DFE-DC2F09577338}"/>
                </a:ext>
              </a:extLst>
            </p:cNvPr>
            <p:cNvSpPr txBox="1"/>
            <p:nvPr/>
          </p:nvSpPr>
          <p:spPr>
            <a:xfrm>
              <a:off x="3467100" y="2314076"/>
              <a:ext cx="30264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User interface layer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46E211-44E9-465F-BFB4-A6BFA9ED4CE4}"/>
              </a:ext>
            </a:extLst>
          </p:cNvPr>
          <p:cNvGrpSpPr/>
          <p:nvPr/>
        </p:nvGrpSpPr>
        <p:grpSpPr>
          <a:xfrm>
            <a:off x="3421744" y="2830090"/>
            <a:ext cx="6143625" cy="1372248"/>
            <a:chOff x="3467100" y="2899262"/>
            <a:chExt cx="6143625" cy="13722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0522D1-D3C4-4C7B-957F-914D82A272AA}"/>
                </a:ext>
              </a:extLst>
            </p:cNvPr>
            <p:cNvSpPr txBox="1"/>
            <p:nvPr/>
          </p:nvSpPr>
          <p:spPr>
            <a:xfrm>
              <a:off x="3467100" y="2899262"/>
              <a:ext cx="6143625" cy="137224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DE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BF2038-41AC-421C-844F-F11B818E9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959" y="2974988"/>
              <a:ext cx="973751" cy="9941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B28586-BE1B-40F7-9559-BDFB3F02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188" y="3096687"/>
              <a:ext cx="1063795" cy="87248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B44E19-0CBF-4B3E-B050-339FFC18F9CB}"/>
                </a:ext>
              </a:extLst>
            </p:cNvPr>
            <p:cNvSpPr txBox="1"/>
            <p:nvPr/>
          </p:nvSpPr>
          <p:spPr>
            <a:xfrm>
              <a:off x="3467100" y="3931577"/>
              <a:ext cx="3026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Dataset and Cloud layer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E37D82-2D11-4054-87A2-4807A197401B}"/>
              </a:ext>
            </a:extLst>
          </p:cNvPr>
          <p:cNvGrpSpPr/>
          <p:nvPr/>
        </p:nvGrpSpPr>
        <p:grpSpPr>
          <a:xfrm>
            <a:off x="3376390" y="4666604"/>
            <a:ext cx="6143626" cy="2130921"/>
            <a:chOff x="3467099" y="4552646"/>
            <a:chExt cx="6143626" cy="21309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83AB5-F2FA-47D8-B56D-7FEDEB795F70}"/>
                </a:ext>
              </a:extLst>
            </p:cNvPr>
            <p:cNvSpPr txBox="1"/>
            <p:nvPr/>
          </p:nvSpPr>
          <p:spPr>
            <a:xfrm>
              <a:off x="3467099" y="4552646"/>
              <a:ext cx="6143626" cy="2114854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DE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A80B81-6DB3-4836-8F01-EE4B5DD2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403" y="4604581"/>
              <a:ext cx="4278494" cy="178178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B09D-4356-4A86-9A49-99B186A11EF8}"/>
                </a:ext>
              </a:extLst>
            </p:cNvPr>
            <p:cNvSpPr txBox="1"/>
            <p:nvPr/>
          </p:nvSpPr>
          <p:spPr>
            <a:xfrm>
              <a:off x="3467099" y="6375790"/>
              <a:ext cx="3706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CNN Modelling and Training Layer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Arrow: Up 4">
            <a:extLst>
              <a:ext uri="{FF2B5EF4-FFF2-40B4-BE49-F238E27FC236}">
                <a16:creationId xmlns:a16="http://schemas.microsoft.com/office/drawing/2014/main" id="{679F6ABC-4936-4724-A295-95D043AA1C07}"/>
              </a:ext>
            </a:extLst>
          </p:cNvPr>
          <p:cNvSpPr/>
          <p:nvPr/>
        </p:nvSpPr>
        <p:spPr>
          <a:xfrm>
            <a:off x="6156078" y="4277892"/>
            <a:ext cx="395407" cy="313158"/>
          </a:xfrm>
          <a:prstGeom prst="upArrow">
            <a:avLst/>
          </a:prstGeom>
          <a:solidFill>
            <a:srgbClr val="86EF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F462F1FF-424A-4C2F-88B6-A8A1A2DC14E5}"/>
              </a:ext>
            </a:extLst>
          </p:cNvPr>
          <p:cNvSpPr/>
          <p:nvPr/>
        </p:nvSpPr>
        <p:spPr>
          <a:xfrm>
            <a:off x="6156079" y="2481865"/>
            <a:ext cx="395407" cy="272671"/>
          </a:xfrm>
          <a:prstGeom prst="upArrow">
            <a:avLst/>
          </a:prstGeom>
          <a:solidFill>
            <a:srgbClr val="86EF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F5834-4BAE-47A1-AF3E-0FDBB580BD08}"/>
              </a:ext>
            </a:extLst>
          </p:cNvPr>
          <p:cNvSpPr txBox="1"/>
          <p:nvPr/>
        </p:nvSpPr>
        <p:spPr>
          <a:xfrm>
            <a:off x="1989243" y="43283"/>
            <a:ext cx="821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369189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24683D-8BF2-4430-BEF2-E3FC622016C6}"/>
              </a:ext>
            </a:extLst>
          </p:cNvPr>
          <p:cNvSpPr txBox="1"/>
          <p:nvPr/>
        </p:nvSpPr>
        <p:spPr>
          <a:xfrm>
            <a:off x="2113067" y="497893"/>
            <a:ext cx="82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FEE93-E06C-4997-BFCE-048A4E2330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7096" y="1783080"/>
            <a:ext cx="8697807" cy="3455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9DC65-7C01-40AA-B0E8-324732E6D7AD}"/>
              </a:ext>
            </a:extLst>
          </p:cNvPr>
          <p:cNvSpPr txBox="1"/>
          <p:nvPr/>
        </p:nvSpPr>
        <p:spPr>
          <a:xfrm>
            <a:off x="4568093" y="5717484"/>
            <a:ext cx="45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Structure Steps</a:t>
            </a:r>
          </a:p>
        </p:txBody>
      </p:sp>
    </p:spTree>
    <p:extLst>
      <p:ext uri="{BB962C8B-B14F-4D97-AF65-F5344CB8AC3E}">
        <p14:creationId xmlns:p14="http://schemas.microsoft.com/office/powerpoint/2010/main" val="11098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24683D-8BF2-4430-BEF2-E3FC622016C6}"/>
              </a:ext>
            </a:extLst>
          </p:cNvPr>
          <p:cNvSpPr txBox="1"/>
          <p:nvPr/>
        </p:nvSpPr>
        <p:spPr>
          <a:xfrm>
            <a:off x="1989243" y="77269"/>
            <a:ext cx="821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Structure of My Model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5B5A7A-3D52-4994-9B48-80200552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61" y="847725"/>
            <a:ext cx="4192989" cy="5599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286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1151359" y="406386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AB344-DDA5-4CB1-A6C6-FAFB5BFD0767}"/>
              </a:ext>
            </a:extLst>
          </p:cNvPr>
          <p:cNvSpPr txBox="1"/>
          <p:nvPr/>
        </p:nvSpPr>
        <p:spPr>
          <a:xfrm>
            <a:off x="2244054" y="1638671"/>
            <a:ext cx="1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7B6DB0-6743-49BE-8264-CC2CD9E72C98}"/>
              </a:ext>
            </a:extLst>
          </p:cNvPr>
          <p:cNvSpPr txBox="1"/>
          <p:nvPr/>
        </p:nvSpPr>
        <p:spPr>
          <a:xfrm>
            <a:off x="1097210" y="2266469"/>
            <a:ext cx="177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asset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7F9ED-13E3-4000-B3DF-EDE18479CBF7}"/>
              </a:ext>
            </a:extLst>
          </p:cNvPr>
          <p:cNvSpPr txBox="1"/>
          <p:nvPr/>
        </p:nvSpPr>
        <p:spPr>
          <a:xfrm>
            <a:off x="1097210" y="1076305"/>
            <a:ext cx="229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Source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F97D2-0658-4D5C-9F7D-552E3B695FF3}"/>
              </a:ext>
            </a:extLst>
          </p:cNvPr>
          <p:cNvSpPr txBox="1"/>
          <p:nvPr/>
        </p:nvSpPr>
        <p:spPr>
          <a:xfrm>
            <a:off x="2169873" y="4002353"/>
            <a:ext cx="5307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87.9K Training, Validation &amp; Testing image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6A676-DFA1-4FBB-A93D-B0DF30C28A5E}"/>
              </a:ext>
            </a:extLst>
          </p:cNvPr>
          <p:cNvSpPr txBox="1"/>
          <p:nvPr/>
        </p:nvSpPr>
        <p:spPr>
          <a:xfrm>
            <a:off x="2169874" y="3495715"/>
            <a:ext cx="4630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 Categories of disease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733C-BED3-4578-9CF2-ABC2DBB7F8F3}"/>
              </a:ext>
            </a:extLst>
          </p:cNvPr>
          <p:cNvSpPr txBox="1"/>
          <p:nvPr/>
        </p:nvSpPr>
        <p:spPr>
          <a:xfrm>
            <a:off x="2169874" y="3028890"/>
            <a:ext cx="478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Plants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C2126-F199-4A7C-9346-D9CF06FB40DE}"/>
              </a:ext>
            </a:extLst>
          </p:cNvPr>
          <p:cNvSpPr txBox="1"/>
          <p:nvPr/>
        </p:nvSpPr>
        <p:spPr>
          <a:xfrm>
            <a:off x="1023028" y="4840062"/>
            <a:ext cx="229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BDB4F-3537-4AC0-8F91-79B11F4561D1}"/>
              </a:ext>
            </a:extLst>
          </p:cNvPr>
          <p:cNvSpPr txBox="1"/>
          <p:nvPr/>
        </p:nvSpPr>
        <p:spPr>
          <a:xfrm>
            <a:off x="2219514" y="4882468"/>
            <a:ext cx="6914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https://www.kaggle.com/datasets/vipoooool/new-plant-diseases-dataset/data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F9AC6-B08A-4674-B359-8CE3AA51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409" y="1515624"/>
            <a:ext cx="2636537" cy="2465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43B53-2EBF-4B71-87C1-2CBE760C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498" y="1567430"/>
            <a:ext cx="1694068" cy="17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1151359" y="406386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CNN Implementation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AB344-DDA5-4CB1-A6C6-FAFB5BFD0767}"/>
              </a:ext>
            </a:extLst>
          </p:cNvPr>
          <p:cNvSpPr txBox="1"/>
          <p:nvPr/>
        </p:nvSpPr>
        <p:spPr>
          <a:xfrm>
            <a:off x="1363970" y="1567467"/>
            <a:ext cx="1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7B6DB0-6743-49BE-8264-CC2CD9E72C98}"/>
              </a:ext>
            </a:extLst>
          </p:cNvPr>
          <p:cNvSpPr txBox="1"/>
          <p:nvPr/>
        </p:nvSpPr>
        <p:spPr>
          <a:xfrm>
            <a:off x="443954" y="2958183"/>
            <a:ext cx="216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7F9ED-13E3-4000-B3DF-EDE18479CBF7}"/>
              </a:ext>
            </a:extLst>
          </p:cNvPr>
          <p:cNvSpPr txBox="1"/>
          <p:nvPr/>
        </p:nvSpPr>
        <p:spPr>
          <a:xfrm>
            <a:off x="605693" y="1047909"/>
            <a:ext cx="259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F97D2-0658-4D5C-9F7D-552E3B695FF3}"/>
              </a:ext>
            </a:extLst>
          </p:cNvPr>
          <p:cNvSpPr txBox="1"/>
          <p:nvPr/>
        </p:nvSpPr>
        <p:spPr>
          <a:xfrm>
            <a:off x="1287328" y="4752368"/>
            <a:ext cx="4283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getting desire accuracy and losses stopped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6A676-DFA1-4FBB-A93D-B0DF30C28A5E}"/>
              </a:ext>
            </a:extLst>
          </p:cNvPr>
          <p:cNvSpPr txBox="1"/>
          <p:nvPr/>
        </p:nvSpPr>
        <p:spPr>
          <a:xfrm>
            <a:off x="1291173" y="4243255"/>
            <a:ext cx="4630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10 Epochs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733C-BED3-4578-9CF2-ABC2DBB7F8F3}"/>
              </a:ext>
            </a:extLst>
          </p:cNvPr>
          <p:cNvSpPr txBox="1"/>
          <p:nvPr/>
        </p:nvSpPr>
        <p:spPr>
          <a:xfrm>
            <a:off x="1295841" y="3499746"/>
            <a:ext cx="3816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 directory for training and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407F7-BE3C-4CCD-BFFE-E4AEF34DC931}"/>
              </a:ext>
            </a:extLst>
          </p:cNvPr>
          <p:cNvSpPr txBox="1"/>
          <p:nvPr/>
        </p:nvSpPr>
        <p:spPr>
          <a:xfrm>
            <a:off x="1363970" y="1943415"/>
            <a:ext cx="1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77CD1-BA8D-4464-8FC5-BB3F7D5A498C}"/>
              </a:ext>
            </a:extLst>
          </p:cNvPr>
          <p:cNvSpPr txBox="1"/>
          <p:nvPr/>
        </p:nvSpPr>
        <p:spPr>
          <a:xfrm>
            <a:off x="1363970" y="2362269"/>
            <a:ext cx="1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E8C47-5FBD-432A-84C0-AAC1805A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24" y="1606818"/>
            <a:ext cx="6945222" cy="3060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41E30D-C9B9-4D95-8A56-CA6E163FB31A}"/>
              </a:ext>
            </a:extLst>
          </p:cNvPr>
          <p:cNvSpPr txBox="1"/>
          <p:nvPr/>
        </p:nvSpPr>
        <p:spPr>
          <a:xfrm>
            <a:off x="7968704" y="4819362"/>
            <a:ext cx="216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Epochs</a:t>
            </a:r>
          </a:p>
        </p:txBody>
      </p:sp>
    </p:spTree>
    <p:extLst>
      <p:ext uri="{BB962C8B-B14F-4D97-AF65-F5344CB8AC3E}">
        <p14:creationId xmlns:p14="http://schemas.microsoft.com/office/powerpoint/2010/main" val="250313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150F3177-4E96-4B5F-BACA-647779EBF611}"/>
              </a:ext>
            </a:extLst>
          </p:cNvPr>
          <p:cNvSpPr txBox="1"/>
          <p:nvPr/>
        </p:nvSpPr>
        <p:spPr>
          <a:xfrm>
            <a:off x="1151359" y="406386"/>
            <a:ext cx="1002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 Implementation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AB344-DDA5-4CB1-A6C6-FAFB5BFD0767}"/>
              </a:ext>
            </a:extLst>
          </p:cNvPr>
          <p:cNvSpPr txBox="1"/>
          <p:nvPr/>
        </p:nvSpPr>
        <p:spPr>
          <a:xfrm>
            <a:off x="1363970" y="1567467"/>
            <a:ext cx="1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7B6DB0-6743-49BE-8264-CC2CD9E72C98}"/>
              </a:ext>
            </a:extLst>
          </p:cNvPr>
          <p:cNvSpPr txBox="1"/>
          <p:nvPr/>
        </p:nvSpPr>
        <p:spPr>
          <a:xfrm>
            <a:off x="443954" y="2958183"/>
            <a:ext cx="216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7F9ED-13E3-4000-B3DF-EDE18479CBF7}"/>
              </a:ext>
            </a:extLst>
          </p:cNvPr>
          <p:cNvSpPr txBox="1"/>
          <p:nvPr/>
        </p:nvSpPr>
        <p:spPr>
          <a:xfrm>
            <a:off x="605693" y="1047909"/>
            <a:ext cx="2598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F97D2-0658-4D5C-9F7D-552E3B695FF3}"/>
              </a:ext>
            </a:extLst>
          </p:cNvPr>
          <p:cNvSpPr txBox="1"/>
          <p:nvPr/>
        </p:nvSpPr>
        <p:spPr>
          <a:xfrm>
            <a:off x="1295841" y="4570910"/>
            <a:ext cx="428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 of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6A676-DFA1-4FBB-A93D-B0DF30C28A5E}"/>
              </a:ext>
            </a:extLst>
          </p:cNvPr>
          <p:cNvSpPr txBox="1"/>
          <p:nvPr/>
        </p:nvSpPr>
        <p:spPr>
          <a:xfrm>
            <a:off x="1258752" y="4014479"/>
            <a:ext cx="4630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733C-BED3-4578-9CF2-ABC2DBB7F8F3}"/>
              </a:ext>
            </a:extLst>
          </p:cNvPr>
          <p:cNvSpPr txBox="1"/>
          <p:nvPr/>
        </p:nvSpPr>
        <p:spPr>
          <a:xfrm>
            <a:off x="1295841" y="3499746"/>
            <a:ext cx="381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407F7-BE3C-4CCD-BFFE-E4AEF34DC931}"/>
              </a:ext>
            </a:extLst>
          </p:cNvPr>
          <p:cNvSpPr txBox="1"/>
          <p:nvPr/>
        </p:nvSpPr>
        <p:spPr>
          <a:xfrm>
            <a:off x="1363970" y="1943415"/>
            <a:ext cx="192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77CD1-BA8D-4464-8FC5-BB3F7D5A498C}"/>
              </a:ext>
            </a:extLst>
          </p:cNvPr>
          <p:cNvSpPr txBox="1"/>
          <p:nvPr/>
        </p:nvSpPr>
        <p:spPr>
          <a:xfrm>
            <a:off x="1363970" y="2362269"/>
            <a:ext cx="257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1AFEB-C810-4939-B091-0C980B36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93" y="1252095"/>
            <a:ext cx="7334251" cy="4656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1FBB64-015A-42E0-8B30-21B45181BD3E}"/>
              </a:ext>
            </a:extLst>
          </p:cNvPr>
          <p:cNvSpPr txBox="1"/>
          <p:nvPr/>
        </p:nvSpPr>
        <p:spPr>
          <a:xfrm>
            <a:off x="7463879" y="6051504"/>
            <a:ext cx="216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 Interface</a:t>
            </a:r>
          </a:p>
        </p:txBody>
      </p:sp>
    </p:spTree>
    <p:extLst>
      <p:ext uri="{BB962C8B-B14F-4D97-AF65-F5344CB8AC3E}">
        <p14:creationId xmlns:p14="http://schemas.microsoft.com/office/powerpoint/2010/main" val="228064422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382</Words>
  <Application>Microsoft Office PowerPoint</Application>
  <PresentationFormat>Widescreen</PresentationFormat>
  <Paragraphs>96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Akram, Md</dc:creator>
  <cp:lastModifiedBy>Akram, Md</cp:lastModifiedBy>
  <cp:revision>181</cp:revision>
  <dcterms:created xsi:type="dcterms:W3CDTF">2024-06-17T10:05:14Z</dcterms:created>
  <dcterms:modified xsi:type="dcterms:W3CDTF">2024-12-16T22:53:47Z</dcterms:modified>
</cp:coreProperties>
</file>